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tif" ContentType="image/t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9151" autoAdjust="0"/>
  </p:normalViewPr>
  <p:slideViewPr>
    <p:cSldViewPr>
      <p:cViewPr>
        <p:scale>
          <a:sx n="83" d="100"/>
          <a:sy n="83" d="100"/>
        </p:scale>
        <p:origin x="-808" y="512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t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702969582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</a:p>
          <a:p>
            <a:pPr lvl="1">
              <a:defRPr sz="1800"/>
            </a:pPr>
            <a:r>
              <a:rPr sz="3200"/>
              <a:t>Body Level Two</a:t>
            </a:r>
          </a:p>
          <a:p>
            <a:pPr lvl="2">
              <a:defRPr sz="1800"/>
            </a:pPr>
            <a:r>
              <a:rPr sz="3200"/>
              <a:t>Body Level Three</a:t>
            </a:r>
          </a:p>
          <a:p>
            <a:pPr lvl="3">
              <a:defRPr sz="1800"/>
            </a:pPr>
            <a:r>
              <a:rPr sz="3200"/>
              <a:t>Body Level Four</a:t>
            </a:r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</a:p>
          <a:p>
            <a:pPr lvl="1">
              <a:defRPr sz="1800"/>
            </a:pPr>
            <a:r>
              <a:rPr sz="2800"/>
              <a:t>Body Level Two</a:t>
            </a:r>
          </a:p>
          <a:p>
            <a:pPr lvl="2">
              <a:defRPr sz="1800"/>
            </a:pPr>
            <a:r>
              <a:rPr sz="2800"/>
              <a:t>Body Level Three</a:t>
            </a:r>
          </a:p>
          <a:p>
            <a:pPr lvl="3">
              <a:defRPr sz="1800"/>
            </a:pPr>
            <a:r>
              <a:rPr sz="2800"/>
              <a:t>Body Level Four</a:t>
            </a:r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3600"/>
              <a:t>Body Level One</a:t>
            </a:r>
          </a:p>
          <a:p>
            <a:pPr lvl="1">
              <a:defRPr sz="1800"/>
            </a:pPr>
            <a:r>
              <a:rPr sz="3600"/>
              <a:t>Body Level Two</a:t>
            </a:r>
          </a:p>
          <a:p>
            <a:pPr lvl="2">
              <a:defRPr sz="1800"/>
            </a:pPr>
            <a:r>
              <a:rPr sz="3600"/>
              <a:t>Body Level Three</a:t>
            </a:r>
          </a:p>
          <a:p>
            <a:pPr lvl="3">
              <a:defRPr sz="1800"/>
            </a:pPr>
            <a:r>
              <a:rPr sz="3600"/>
              <a:t>Body Level Four</a:t>
            </a:r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xmlns:p14="http://schemas.microsoft.com/office/powerpoint/2010/main" spd="med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2" Type="http://schemas.openxmlformats.org/officeDocument/2006/relationships/hyperlink" Target="http://helix.ewi.tudelft.nl/mentoraat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Mentorgroep indeling</a:t>
            </a:r>
          </a:p>
        </p:txBody>
      </p:sp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Wat </a:t>
            </a:r>
            <a:r>
              <a:rPr lang="en-GB" dirty="0" err="1"/>
              <a:t>moeten</a:t>
            </a:r>
            <a:r>
              <a:rPr lang="en-GB" dirty="0"/>
              <a:t> </a:t>
            </a:r>
            <a:r>
              <a:rPr lang="en-GB" dirty="0" err="1"/>
              <a:t>jullie</a:t>
            </a:r>
            <a:r>
              <a:rPr lang="en-GB" dirty="0"/>
              <a:t> </a:t>
            </a:r>
            <a:r>
              <a:rPr lang="en-GB" dirty="0" err="1"/>
              <a:t>doen</a:t>
            </a:r>
            <a:r>
              <a:rPr lang="en-GB" dirty="0"/>
              <a:t>?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nl-NL" dirty="0"/>
              <a:t>Vrijdag middag horen jullie je mentorgroepje!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992597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317824" y="2716560"/>
            <a:ext cx="10297144" cy="3240360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Een stelling</a:t>
            </a:r>
          </a:p>
        </p:txBody>
      </p:sp>
      <p:sp>
        <p:nvSpPr>
          <p:cNvPr id="36" name="Shape 36"/>
          <p:cNvSpPr>
            <a:spLocks noGrp="1"/>
          </p:cNvSpPr>
          <p:nvPr>
            <p:ph type="body" idx="1"/>
          </p:nvPr>
        </p:nvSpPr>
        <p:spPr>
          <a:xfrm>
            <a:off x="1533848" y="2716561"/>
            <a:ext cx="9793088" cy="3240359"/>
          </a:xfrm>
          <a:prstGeom prst="rect">
            <a:avLst/>
          </a:prstGeom>
        </p:spPr>
        <p:txBody>
          <a:bodyPr/>
          <a:lstStyle/>
          <a:p>
            <a:pPr marL="342900" lvl="0" indent="-342900" algn="ctr" defTabSz="457200">
              <a:spcBef>
                <a:spcPts val="0"/>
              </a:spcBef>
              <a:buSzTx/>
              <a:buNone/>
              <a:defRPr sz="1800"/>
            </a:pP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Wetenschap en technologie kennen veel intellectuele uitdagingen. Daarom is het goed als in een </a:t>
            </a:r>
            <a:r>
              <a:rPr sz="3200" dirty="0" smtClean="0">
                <a:latin typeface="Calibri"/>
                <a:ea typeface="Calibri"/>
                <a:cs typeface="Calibri"/>
                <a:sym typeface="Calibri"/>
              </a:rPr>
              <a:t>team </a:t>
            </a:r>
            <a:r>
              <a:rPr sz="3200" dirty="0">
                <a:latin typeface="Calibri"/>
                <a:ea typeface="Calibri"/>
                <a:cs typeface="Calibri"/>
                <a:sym typeface="Calibri"/>
              </a:rPr>
              <a:t>van ingenieurs zo veel mogelijk slimmeriken zitten.</a:t>
            </a:r>
          </a:p>
          <a:p>
            <a:pPr marL="342900" lvl="0" indent="-342900" algn="ctr" defTabSz="457200">
              <a:spcBef>
                <a:spcPts val="0"/>
              </a:spcBef>
              <a:buSzTx/>
              <a:buNone/>
              <a:defRPr sz="1800"/>
            </a:pPr>
            <a:endParaRPr sz="32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 algn="ctr" defTabSz="457200">
              <a:spcBef>
                <a:spcPts val="0"/>
              </a:spcBef>
              <a:buSzTx/>
              <a:buNone/>
              <a:defRPr sz="1800"/>
            </a:pPr>
            <a:r>
              <a:rPr sz="3200" dirty="0" smtClean="0">
                <a:latin typeface="Calibri"/>
                <a:ea typeface="Calibri"/>
                <a:cs typeface="Calibri"/>
                <a:sym typeface="Calibri"/>
              </a:rPr>
              <a:t>Waar of niet waar?</a:t>
            </a:r>
            <a:endParaRPr sz="32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title"/>
          </p:nvPr>
        </p:nvSpPr>
        <p:spPr>
          <a:xfrm>
            <a:off x="5392" y="412304"/>
            <a:ext cx="10441160" cy="2159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 dirty="0"/>
              <a:t>Het Apollo syndroom</a:t>
            </a:r>
          </a:p>
        </p:txBody>
      </p:sp>
      <p:sp>
        <p:nvSpPr>
          <p:cNvPr id="39" name="Shape 3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91159" lvl="0" indent="-391159" defTabSz="514095">
              <a:spcBef>
                <a:spcPts val="3600"/>
              </a:spcBef>
              <a:defRPr sz="1800"/>
            </a:pPr>
            <a:r>
              <a:rPr sz="3168" dirty="0"/>
              <a:t>Gevonden door Dr. Belbin</a:t>
            </a:r>
          </a:p>
          <a:p>
            <a:pPr marL="391159" lvl="0" indent="-391159" defTabSz="514095">
              <a:spcBef>
                <a:spcPts val="3600"/>
              </a:spcBef>
              <a:defRPr sz="1800"/>
            </a:pPr>
            <a:r>
              <a:rPr sz="3168" dirty="0"/>
              <a:t>Groep mensen die allen zeer slim en analytisch waren bleken vaak </a:t>
            </a:r>
            <a:r>
              <a:rPr lang="en-US" sz="3168" dirty="0" smtClean="0"/>
              <a:t>als team </a:t>
            </a:r>
            <a:r>
              <a:rPr sz="3168" dirty="0" smtClean="0"/>
              <a:t>slecht </a:t>
            </a:r>
            <a:r>
              <a:rPr sz="3168" dirty="0"/>
              <a:t>te </a:t>
            </a:r>
            <a:r>
              <a:rPr sz="3168" dirty="0" smtClean="0"/>
              <a:t>presteren</a:t>
            </a:r>
            <a:endParaRPr lang="en-US" sz="3168" dirty="0" smtClean="0"/>
          </a:p>
          <a:p>
            <a:pPr marL="835659" lvl="1" indent="-391159" defTabSz="514095">
              <a:spcBef>
                <a:spcPts val="3600"/>
              </a:spcBef>
              <a:defRPr sz="1800"/>
            </a:pPr>
            <a:r>
              <a:rPr sz="3168" dirty="0" smtClean="0"/>
              <a:t>Vaker </a:t>
            </a:r>
            <a:r>
              <a:rPr sz="3168" dirty="0"/>
              <a:t>ruzie (doordat iedereen vindt dat hij/zij gelijk heeft)</a:t>
            </a:r>
          </a:p>
          <a:p>
            <a:pPr marL="782319" lvl="1" indent="-391159" defTabSz="514095">
              <a:spcBef>
                <a:spcPts val="3600"/>
              </a:spcBef>
              <a:defRPr sz="1800"/>
            </a:pPr>
            <a:r>
              <a:rPr sz="3168" dirty="0"/>
              <a:t>Moeite met het maken van beslissingen</a:t>
            </a:r>
          </a:p>
          <a:p>
            <a:pPr marL="782319" lvl="1" indent="-391159" defTabSz="514095">
              <a:spcBef>
                <a:spcPts val="3600"/>
              </a:spcBef>
              <a:defRPr sz="1800"/>
            </a:pPr>
            <a:r>
              <a:rPr sz="3168" dirty="0"/>
              <a:t>Individualisme - iedereen volgt zijn eigen weg</a:t>
            </a:r>
          </a:p>
          <a:p>
            <a:pPr marL="391159" lvl="0" indent="-391159" defTabSz="514095">
              <a:spcBef>
                <a:spcPts val="3600"/>
              </a:spcBef>
              <a:defRPr sz="1800"/>
            </a:pPr>
            <a:r>
              <a:rPr sz="3168" dirty="0"/>
              <a:t>Het beste team bevat dus niet perse de beste individuen!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4800" y="412304"/>
            <a:ext cx="2540000" cy="33528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Een goed team…</a:t>
            </a:r>
          </a:p>
        </p:txBody>
      </p:sp>
      <p:sp>
        <p:nvSpPr>
          <p:cNvPr id="42" name="Shape 42"/>
          <p:cNvSpPr>
            <a:spLocks noGrp="1"/>
          </p:cNvSpPr>
          <p:nvPr>
            <p:ph type="body" idx="1"/>
          </p:nvPr>
        </p:nvSpPr>
        <p:spPr>
          <a:xfrm>
            <a:off x="381720" y="2603500"/>
            <a:ext cx="6120680" cy="62865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 dirty="0"/>
              <a:t>Bevat een mix aan mensen met verschillende eigenschappen</a:t>
            </a:r>
          </a:p>
          <a:p>
            <a:pPr lvl="0">
              <a:defRPr sz="1800"/>
            </a:pPr>
            <a:r>
              <a:rPr sz="3600" dirty="0"/>
              <a:t>Heeft één of meerdere goede leiders</a:t>
            </a:r>
          </a:p>
          <a:p>
            <a:pPr lvl="0">
              <a:defRPr sz="1800"/>
            </a:pPr>
            <a:r>
              <a:rPr sz="3600" dirty="0"/>
              <a:t>Heeft een gezamenlijk doel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1040" t="10341" r="17957"/>
          <a:stretch/>
        </p:blipFill>
        <p:spPr>
          <a:xfrm>
            <a:off x="6468037" y="3539093"/>
            <a:ext cx="6564564" cy="621714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0831">
              <a:defRPr sz="7679"/>
            </a:lvl1pPr>
          </a:lstStyle>
          <a:p>
            <a:pPr lvl="0">
              <a:defRPr sz="1800"/>
            </a:pPr>
            <a:r>
              <a:rPr sz="7679"/>
              <a:t>Waarom is dit belangrijk?</a:t>
            </a:r>
          </a:p>
        </p:txBody>
      </p:sp>
      <p:sp>
        <p:nvSpPr>
          <p:cNvPr id="45" name="Shape 4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7830" lvl="0" indent="-417830" defTabSz="549148">
              <a:spcBef>
                <a:spcPts val="3900"/>
              </a:spcBef>
              <a:defRPr sz="1800"/>
            </a:pPr>
            <a:r>
              <a:rPr sz="3384"/>
              <a:t>Efficiëntie - het werk verdelen</a:t>
            </a:r>
          </a:p>
          <a:p>
            <a:pPr marL="417830" lvl="0" indent="-417830" defTabSz="549148">
              <a:spcBef>
                <a:spcPts val="3900"/>
              </a:spcBef>
              <a:defRPr sz="1800"/>
            </a:pPr>
            <a:r>
              <a:rPr sz="3384"/>
              <a:t>Multidisciplinair - elkaars sterke punten uitnutten</a:t>
            </a:r>
          </a:p>
          <a:p>
            <a:pPr marL="417830" lvl="0" indent="-417830" defTabSz="549148">
              <a:spcBef>
                <a:spcPts val="3900"/>
              </a:spcBef>
              <a:defRPr sz="1800"/>
            </a:pPr>
            <a:r>
              <a:rPr sz="3384"/>
              <a:t>Creativiteit - meer ideeën genereren</a:t>
            </a:r>
          </a:p>
          <a:p>
            <a:pPr marL="417830" lvl="0" indent="-417830" defTabSz="549148">
              <a:spcBef>
                <a:spcPts val="3900"/>
              </a:spcBef>
              <a:defRPr sz="1800"/>
            </a:pPr>
            <a:r>
              <a:rPr sz="3384"/>
              <a:t>Synergie - werk verzetten dat meer is dan de som der delen</a:t>
            </a:r>
          </a:p>
          <a:p>
            <a:pPr marL="417830" lvl="0" indent="-417830" defTabSz="549148">
              <a:spcBef>
                <a:spcPts val="3900"/>
              </a:spcBef>
              <a:defRPr sz="1800"/>
            </a:pPr>
            <a:r>
              <a:rPr sz="3384"/>
              <a:t>Motivatie - saamhorigheid</a:t>
            </a:r>
          </a:p>
          <a:p>
            <a:pPr marL="417830" lvl="0" indent="-417830" defTabSz="549148">
              <a:spcBef>
                <a:spcPts val="3900"/>
              </a:spcBef>
              <a:defRPr sz="1800"/>
            </a:pPr>
            <a:r>
              <a:rPr sz="3384"/>
              <a:t>Sociale interactie - van belang voor een gelukkig leven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1" build="p" bldLvl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490727">
              <a:defRPr sz="1800"/>
            </a:pPr>
            <a:r>
              <a:rPr sz="6719"/>
              <a:t>Team rollen van de </a:t>
            </a:r>
          </a:p>
          <a:p>
            <a:pPr lvl="0" defTabSz="490727">
              <a:defRPr sz="1800"/>
            </a:pPr>
            <a:r>
              <a:rPr sz="6719"/>
              <a:t>Belbin test</a:t>
            </a:r>
          </a:p>
        </p:txBody>
      </p:sp>
      <p:pic>
        <p:nvPicPr>
          <p:cNvPr id="48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2607" y="2986146"/>
            <a:ext cx="11659586" cy="65447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 lvl="0">
              <a:defRPr sz="1800"/>
            </a:pPr>
            <a:r>
              <a:rPr sz="6719"/>
              <a:t>Indelen van de mentorgroepen</a:t>
            </a:r>
          </a:p>
        </p:txBody>
      </p:sp>
      <p:sp>
        <p:nvSpPr>
          <p:cNvPr id="51" name="Shape 51"/>
          <p:cNvSpPr>
            <a:spLocks noGrp="1"/>
          </p:cNvSpPr>
          <p:nvPr>
            <p:ph type="body" idx="1"/>
          </p:nvPr>
        </p:nvSpPr>
        <p:spPr>
          <a:xfrm>
            <a:off x="597744" y="2140496"/>
            <a:ext cx="11099800" cy="62865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 dirty="0"/>
              <a:t>Volgens team rollen!</a:t>
            </a:r>
          </a:p>
          <a:p>
            <a:pPr lvl="0">
              <a:defRPr sz="1800"/>
            </a:pPr>
            <a:r>
              <a:rPr sz="3600" dirty="0"/>
              <a:t>En jullie eigen voorkeuren…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5254" y="2958866"/>
            <a:ext cx="5613041" cy="6794734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 dirty="0"/>
              <a:t>Wat </a:t>
            </a:r>
            <a:r>
              <a:rPr sz="8000" dirty="0" err="1"/>
              <a:t>moeten</a:t>
            </a:r>
            <a:r>
              <a:rPr sz="8000" dirty="0"/>
              <a:t> </a:t>
            </a:r>
            <a:r>
              <a:rPr sz="8000" dirty="0" err="1"/>
              <a:t>jullie</a:t>
            </a:r>
            <a:r>
              <a:rPr sz="8000" dirty="0"/>
              <a:t> </a:t>
            </a:r>
            <a:r>
              <a:rPr sz="8000" dirty="0" err="1"/>
              <a:t>doen</a:t>
            </a:r>
            <a:r>
              <a:rPr sz="8000" dirty="0"/>
              <a:t>?</a:t>
            </a:r>
          </a:p>
        </p:txBody>
      </p:sp>
      <p:sp>
        <p:nvSpPr>
          <p:cNvPr id="54" name="Shape 54"/>
          <p:cNvSpPr>
            <a:spLocks noGrp="1"/>
          </p:cNvSpPr>
          <p:nvPr>
            <p:ph type="body" idx="1"/>
          </p:nvPr>
        </p:nvSpPr>
        <p:spPr>
          <a:xfrm>
            <a:off x="957784" y="2860576"/>
            <a:ext cx="11099800" cy="628650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391159" lvl="0" indent="-391159" defTabSz="514095">
              <a:spcBef>
                <a:spcPts val="3600"/>
              </a:spcBef>
              <a:defRPr sz="1800"/>
            </a:pPr>
            <a:r>
              <a:rPr sz="3168" dirty="0" err="1"/>
              <a:t>Inschrijven</a:t>
            </a:r>
            <a:r>
              <a:rPr sz="3168" dirty="0"/>
              <a:t> op: </a:t>
            </a:r>
            <a:r>
              <a:rPr sz="3168" u="sng" dirty="0">
                <a:hlinkClick r:id="rId2"/>
              </a:rPr>
              <a:t>http://helix.ewi.tudelft.nl/mentoraat</a:t>
            </a:r>
            <a:r>
              <a:rPr sz="3168" u="sng" dirty="0" smtClean="0">
                <a:hlinkClick r:id="rId2"/>
              </a:rPr>
              <a:t>/</a:t>
            </a:r>
            <a:endParaRPr lang="nl-NL" sz="3168" u="sng" dirty="0" smtClean="0"/>
          </a:p>
          <a:p>
            <a:pPr marL="391159" lvl="0" indent="-391159" defTabSz="514095">
              <a:spcBef>
                <a:spcPts val="3600"/>
              </a:spcBef>
              <a:defRPr sz="1800"/>
            </a:pPr>
            <a:endParaRPr lang="nl-NL" sz="3168" u="sng" dirty="0"/>
          </a:p>
          <a:p>
            <a:pPr marL="391159" lvl="0" indent="-391159" defTabSz="514095">
              <a:spcBef>
                <a:spcPts val="3600"/>
              </a:spcBef>
              <a:defRPr sz="1800"/>
            </a:pPr>
            <a:endParaRPr lang="nl-NL" sz="3168" dirty="0" smtClean="0"/>
          </a:p>
          <a:p>
            <a:pPr marL="391159" lvl="0" indent="-391159" defTabSz="514095">
              <a:spcBef>
                <a:spcPts val="3600"/>
              </a:spcBef>
              <a:defRPr sz="1800"/>
            </a:pPr>
            <a:endParaRPr lang="nl-NL" sz="3168" dirty="0"/>
          </a:p>
          <a:p>
            <a:pPr marL="391159" lvl="0" indent="-391159" defTabSz="514095">
              <a:spcBef>
                <a:spcPts val="3600"/>
              </a:spcBef>
              <a:defRPr sz="1800"/>
            </a:pPr>
            <a:endParaRPr lang="nl-NL" sz="3168" dirty="0" smtClean="0"/>
          </a:p>
          <a:p>
            <a:pPr marL="391159" lvl="0" indent="-391159" defTabSz="514095">
              <a:spcBef>
                <a:spcPts val="3600"/>
              </a:spcBef>
              <a:defRPr sz="1800"/>
            </a:pPr>
            <a:endParaRPr sz="3168" dirty="0"/>
          </a:p>
          <a:p>
            <a:pPr marL="391159" indent="-391159" defTabSz="514095">
              <a:spcBef>
                <a:spcPts val="3600"/>
              </a:spcBef>
              <a:defRPr sz="1800"/>
            </a:pPr>
            <a:r>
              <a:rPr lang="nl-NL" sz="3168" dirty="0" smtClean="0"/>
              <a:t>Dit moet VOOR dinsdag avond 24:00!</a:t>
            </a:r>
          </a:p>
          <a:p>
            <a:pPr marL="391159" indent="-391159" defTabSz="514095">
              <a:spcBef>
                <a:spcPts val="3600"/>
              </a:spcBef>
              <a:defRPr sz="1800"/>
            </a:pPr>
            <a:r>
              <a:rPr lang="nl-NL" sz="3168" dirty="0" smtClean="0"/>
              <a:t>Vrienden </a:t>
            </a:r>
            <a:r>
              <a:rPr lang="nl-NL" sz="3168" dirty="0"/>
              <a:t>maken! Onthoud het NETID (of achternaam)</a:t>
            </a:r>
          </a:p>
          <a:p>
            <a:pPr marL="391159" lvl="0" indent="-391159" defTabSz="514095">
              <a:spcBef>
                <a:spcPts val="3600"/>
              </a:spcBef>
              <a:defRPr sz="1800"/>
            </a:pPr>
            <a:endParaRPr sz="3168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8464" y="3242468"/>
            <a:ext cx="4464496" cy="4082604"/>
          </a:xfrm>
          <a:prstGeom prst="rect">
            <a:avLst/>
          </a:prstGeom>
        </p:spPr>
      </p:pic>
      <p:pic>
        <p:nvPicPr>
          <p:cNvPr id="3" name="Afbeelding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784" y="3209696"/>
            <a:ext cx="4519052" cy="2991486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Wat </a:t>
            </a:r>
            <a:r>
              <a:rPr lang="en-GB" dirty="0" err="1"/>
              <a:t>moeten</a:t>
            </a:r>
            <a:r>
              <a:rPr lang="en-GB" dirty="0"/>
              <a:t> </a:t>
            </a:r>
            <a:r>
              <a:rPr lang="en-GB" dirty="0" err="1"/>
              <a:t>jullie</a:t>
            </a:r>
            <a:r>
              <a:rPr lang="en-GB" dirty="0"/>
              <a:t> </a:t>
            </a:r>
            <a:r>
              <a:rPr lang="en-GB" dirty="0" err="1"/>
              <a:t>doen</a:t>
            </a:r>
            <a:r>
              <a:rPr lang="en-GB" dirty="0"/>
              <a:t>?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pPr marL="391159" lvl="0" indent="-391159" defTabSz="514095">
              <a:spcBef>
                <a:spcPts val="3600"/>
              </a:spcBef>
              <a:defRPr sz="1800"/>
            </a:pPr>
            <a:r>
              <a:rPr lang="nl-NL" sz="3168" dirty="0" smtClean="0"/>
              <a:t>Vanaf </a:t>
            </a:r>
            <a:r>
              <a:rPr lang="nl-NL" sz="3168" dirty="0"/>
              <a:t>woensdag ochtend </a:t>
            </a:r>
            <a:r>
              <a:rPr lang="nl-NL" sz="3168" b="1" dirty="0"/>
              <a:t>0900</a:t>
            </a:r>
            <a:r>
              <a:rPr lang="nl-NL" sz="3168" dirty="0"/>
              <a:t>:</a:t>
            </a:r>
          </a:p>
          <a:p>
            <a:pPr marL="782319" lvl="1" indent="-391159" defTabSz="514095">
              <a:spcBef>
                <a:spcPts val="3600"/>
              </a:spcBef>
              <a:defRPr sz="1800"/>
            </a:pPr>
            <a:endParaRPr lang="nl-NL" sz="3168" dirty="0" smtClean="0"/>
          </a:p>
          <a:p>
            <a:pPr marL="782319" lvl="1" indent="-391159" defTabSz="514095">
              <a:spcBef>
                <a:spcPts val="3600"/>
              </a:spcBef>
              <a:defRPr sz="1800"/>
            </a:pPr>
            <a:endParaRPr lang="nl-NL" sz="3168" dirty="0"/>
          </a:p>
          <a:p>
            <a:pPr marL="782319" lvl="1" indent="-391159" defTabSz="514095">
              <a:spcBef>
                <a:spcPts val="3600"/>
              </a:spcBef>
              <a:defRPr sz="1800"/>
            </a:pPr>
            <a:endParaRPr lang="nl-NL" sz="3168" dirty="0" smtClean="0"/>
          </a:p>
          <a:p>
            <a:pPr marL="782319" lvl="1" indent="-391159" defTabSz="514095">
              <a:spcBef>
                <a:spcPts val="3600"/>
              </a:spcBef>
              <a:defRPr sz="1800"/>
            </a:pPr>
            <a:r>
              <a:rPr lang="nl-NL" sz="3168" dirty="0" smtClean="0"/>
              <a:t>Jouw voorkeurs teamleden </a:t>
            </a:r>
            <a:r>
              <a:rPr lang="nl-NL" sz="3168" dirty="0"/>
              <a:t>invullen</a:t>
            </a:r>
          </a:p>
          <a:p>
            <a:pPr marL="782319" lvl="1" indent="-391159" defTabSz="514095">
              <a:spcBef>
                <a:spcPts val="3600"/>
              </a:spcBef>
              <a:defRPr sz="1800"/>
            </a:pPr>
            <a:r>
              <a:rPr lang="nl-NL" sz="3168" dirty="0"/>
              <a:t>Jouw </a:t>
            </a:r>
            <a:r>
              <a:rPr lang="nl-NL" sz="3168" dirty="0" smtClean="0"/>
              <a:t>Belbin resultaten invullen</a:t>
            </a:r>
          </a:p>
          <a:p>
            <a:pPr marL="782319" lvl="1" indent="-391159" defTabSz="514095">
              <a:spcBef>
                <a:spcPts val="3600"/>
              </a:spcBef>
              <a:defRPr sz="1800"/>
            </a:pPr>
            <a:endParaRPr lang="nl-NL" sz="3168" dirty="0" smtClean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6616" y="2644552"/>
            <a:ext cx="4133069" cy="5832648"/>
          </a:xfrm>
          <a:prstGeom prst="rect">
            <a:avLst/>
          </a:prstGeom>
        </p:spPr>
      </p:pic>
      <p:sp>
        <p:nvSpPr>
          <p:cNvPr id="6" name="Tekstvak 5"/>
          <p:cNvSpPr txBox="1"/>
          <p:nvPr/>
        </p:nvSpPr>
        <p:spPr>
          <a:xfrm>
            <a:off x="669752" y="8333184"/>
            <a:ext cx="7344816" cy="59009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lvl="1" indent="0" rtl="0" latinLnBrk="1" hangingPunct="0"/>
            <a:r>
              <a:rPr lang="nl-NL" sz="3168" dirty="0"/>
              <a:t>Donderdag om </a:t>
            </a:r>
            <a:r>
              <a:rPr lang="nl-NL" sz="3168" b="1" dirty="0"/>
              <a:t>1500 SLUIT </a:t>
            </a:r>
            <a:r>
              <a:rPr lang="nl-NL" sz="3168" dirty="0"/>
              <a:t>de </a:t>
            </a:r>
            <a:r>
              <a:rPr lang="nl-NL" sz="3168" dirty="0" smtClean="0"/>
              <a:t>website</a:t>
            </a:r>
            <a:endParaRPr lang="nl-NL" sz="3168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7984" y="3436640"/>
            <a:ext cx="2850168" cy="215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62983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251</Words>
  <Application>Microsoft Macintosh PowerPoint</Application>
  <PresentationFormat>Custom</PresentationFormat>
  <Paragraphs>47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White</vt:lpstr>
      <vt:lpstr>Mentorgroep indeling</vt:lpstr>
      <vt:lpstr>Een stelling</vt:lpstr>
      <vt:lpstr>Het Apollo syndroom</vt:lpstr>
      <vt:lpstr>Een goed team…</vt:lpstr>
      <vt:lpstr>Waarom is dit belangrijk?</vt:lpstr>
      <vt:lpstr>Team rollen van de  Belbin test</vt:lpstr>
      <vt:lpstr>Indelen van de mentorgroepen</vt:lpstr>
      <vt:lpstr>Wat moeten jullie doen?</vt:lpstr>
      <vt:lpstr>Wat moeten jullie doen?</vt:lpstr>
      <vt:lpstr>Wat moeten jullie doen?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Mentorgroep indeling</dc:title>
  <dc:creator>Eigenaar</dc:creator>
  <cp:lastModifiedBy>Jeroen de Ridder</cp:lastModifiedBy>
  <cp:revision>4</cp:revision>
  <dcterms:modified xsi:type="dcterms:W3CDTF">2015-08-28T06:57:44Z</dcterms:modified>
</cp:coreProperties>
</file>